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58" r:id="rId4"/>
    <p:sldId id="260" r:id="rId5"/>
    <p:sldId id="262" r:id="rId6"/>
    <p:sldId id="263" r:id="rId7"/>
    <p:sldId id="261" r:id="rId8"/>
    <p:sldId id="259" r:id="rId9"/>
    <p:sldId id="266" r:id="rId10"/>
    <p:sldId id="274" r:id="rId11"/>
    <p:sldId id="264"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542E3F-3991-4BCF-8DFA-66ECAA38A794}" type="datetimeFigureOut">
              <a:rPr lang="en-US" smtClean="0"/>
              <a:t>10/5/2023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F700D5-0B6B-4719-A93B-F17743BB5840}" type="slidenum">
              <a:rPr lang="en-US" smtClean="0"/>
              <a:t>‹#›</a:t>
            </a:fld>
            <a:endParaRPr lang="en-US"/>
          </a:p>
        </p:txBody>
      </p:sp>
    </p:spTree>
    <p:extLst>
      <p:ext uri="{BB962C8B-B14F-4D97-AF65-F5344CB8AC3E}">
        <p14:creationId xmlns:p14="http://schemas.microsoft.com/office/powerpoint/2010/main" val="322759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a look at these citations for a Reference page.  It’s the same source for all three</a:t>
            </a:r>
            <a:r>
              <a:rPr lang="en-US" baseline="0" dirty="0"/>
              <a:t> letters A, B, or C </a:t>
            </a:r>
            <a:r>
              <a:rPr lang="en-US" dirty="0"/>
              <a:t>but which citation</a:t>
            </a:r>
            <a:r>
              <a:rPr lang="en-US" baseline="0" dirty="0"/>
              <a:t> has the correct APA format when an empirical study article from a scholarly journal is found in a subscription database?  Which letter is correct A., B., or C.?  The answer is A—the title is in sentence format—capitalize only the first word or any proper nouns (names of things)—the journal title and the volume number is in italics.  There’s a hanging indent and it’s double spaced.  And for the retrieval information, first you need the DOI-digital object identifier.  If the DOI is not available, APA requires the homepage URL of the journal but supports exceptions like using the name of the database.  Letter B. does not include retrieval information which would be the DOI, it’s not double spaced and it doesn’t have a hanging indent.  Letter C. is not double spaced with a hanging indent, the title of the article should not be capitalized except for the first word, “Factors” and the first word after the colon “A”, the title of the journal, </a:t>
            </a:r>
            <a:r>
              <a:rPr lang="en-US" i="1" baseline="0" dirty="0"/>
              <a:t>Scandinavian Journal of Occupational Therapy </a:t>
            </a:r>
            <a:r>
              <a:rPr lang="en-US" baseline="0" dirty="0"/>
              <a:t>should be in italics and volume </a:t>
            </a:r>
            <a:r>
              <a:rPr lang="en-US" i="1" baseline="0" dirty="0"/>
              <a:t>21</a:t>
            </a:r>
            <a:r>
              <a:rPr lang="en-US" baseline="0" dirty="0"/>
              <a:t> should also be in italics, and the retrieval information is incorrect—it should include the DOI and if that’s not available it should say Retrieved from and the URL of the journal’s homepage or the name of the database not the vendors name—so it would say Retrieved from CINAHL Plus with Full-Text database not Retrieved from </a:t>
            </a:r>
            <a:r>
              <a:rPr lang="en-US" baseline="0" dirty="0" err="1"/>
              <a:t>EBSCOhost</a:t>
            </a:r>
            <a:r>
              <a:rPr lang="en-US" baseline="0" dirty="0"/>
              <a:t> which is the vendors name—the vendor is the company that owns the databases.  If you have any questions on APA formatting, please come see me in the library center or ask library staff for help.  Thank you.</a:t>
            </a:r>
            <a:endParaRPr lang="en-US" dirty="0"/>
          </a:p>
        </p:txBody>
      </p:sp>
      <p:sp>
        <p:nvSpPr>
          <p:cNvPr id="4" name="Slide Number Placeholder 3"/>
          <p:cNvSpPr>
            <a:spLocks noGrp="1"/>
          </p:cNvSpPr>
          <p:nvPr>
            <p:ph type="sldNum" sz="quarter" idx="10"/>
          </p:nvPr>
        </p:nvSpPr>
        <p:spPr/>
        <p:txBody>
          <a:bodyPr/>
          <a:lstStyle/>
          <a:p>
            <a:pPr defTabSz="931774" eaLnBrk="1" fontAlgn="auto" hangingPunct="1">
              <a:spcBef>
                <a:spcPts val="0"/>
              </a:spcBef>
              <a:spcAft>
                <a:spcPts val="0"/>
              </a:spcAft>
              <a:defRPr/>
            </a:pPr>
            <a:fld id="{879B15DC-4587-4885-9867-CB3ABACFB4F0}" type="slidenum">
              <a:rPr lang="en-US">
                <a:solidFill>
                  <a:srgbClr val="514843"/>
                </a:solidFill>
                <a:latin typeface="Euphemia"/>
              </a:rPr>
              <a:pPr defTabSz="931774" eaLnBrk="1" fontAlgn="auto" hangingPunct="1">
                <a:spcBef>
                  <a:spcPts val="0"/>
                </a:spcBef>
                <a:spcAft>
                  <a:spcPts val="0"/>
                </a:spcAft>
                <a:defRPr/>
              </a:pPr>
              <a:t>10</a:t>
            </a:fld>
            <a:endParaRPr lang="en-US">
              <a:solidFill>
                <a:srgbClr val="514843"/>
              </a:solidFill>
              <a:latin typeface="Euphemia"/>
            </a:endParaRPr>
          </a:p>
        </p:txBody>
      </p:sp>
    </p:spTree>
    <p:extLst>
      <p:ext uri="{BB962C8B-B14F-4D97-AF65-F5344CB8AC3E}">
        <p14:creationId xmlns:p14="http://schemas.microsoft.com/office/powerpoint/2010/main" val="470138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3109/11038128.2013.82116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orwic.edu/Services-Support/Academic-Support/Resource-Centers-(Library)" TargetMode="External"/><Relationship Id="rId2" Type="http://schemas.openxmlformats.org/officeDocument/2006/relationships/hyperlink" Target="https://owl.purdue.edu/owl/research_and_citation/apa_style/apa_formatting_and_style_guide/apa_sample_paper.html"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hyperlink" Target="https://owl.purdue.edu/owl/research_and_citation/apa_style/apa_formatting_and_style_guide/general_format.html" TargetMode="External"/><Relationship Id="rId2" Type="http://schemas.openxmlformats.org/officeDocument/2006/relationships/hyperlink" Target="http://www.apa.org/pubs/books/images/4200066-475.gi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pastyle.apa.org/blo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ncbi.nlm.nih.gov/pubmed/2224347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D853-FA9C-4CA3-AB22-FD46703AEB96}"/>
              </a:ext>
            </a:extLst>
          </p:cNvPr>
          <p:cNvSpPr>
            <a:spLocks noGrp="1"/>
          </p:cNvSpPr>
          <p:nvPr>
            <p:ph type="ctrTitle"/>
          </p:nvPr>
        </p:nvSpPr>
        <p:spPr>
          <a:xfrm>
            <a:off x="2589213" y="2514600"/>
            <a:ext cx="8915399" cy="2262781"/>
          </a:xfrm>
        </p:spPr>
        <p:txBody>
          <a:bodyPr/>
          <a:lstStyle/>
          <a:p>
            <a:r>
              <a:rPr lang="en-US" dirty="0"/>
              <a:t>APA 7</a:t>
            </a:r>
            <a:r>
              <a:rPr lang="en-US" baseline="30000" dirty="0"/>
              <a:t>th</a:t>
            </a:r>
            <a:r>
              <a:rPr lang="en-US" dirty="0"/>
              <a:t> Edition</a:t>
            </a:r>
          </a:p>
        </p:txBody>
      </p:sp>
      <p:sp>
        <p:nvSpPr>
          <p:cNvPr id="3" name="Subtitle 2">
            <a:extLst>
              <a:ext uri="{FF2B5EF4-FFF2-40B4-BE49-F238E27FC236}">
                <a16:creationId xmlns:a16="http://schemas.microsoft.com/office/drawing/2014/main" id="{ED11E9DF-2420-449C-AD90-E9178EC2AFA6}"/>
              </a:ext>
            </a:extLst>
          </p:cNvPr>
          <p:cNvSpPr>
            <a:spLocks noGrp="1"/>
          </p:cNvSpPr>
          <p:nvPr>
            <p:ph type="subTitle" idx="1"/>
          </p:nvPr>
        </p:nvSpPr>
        <p:spPr>
          <a:xfrm>
            <a:off x="2589213" y="4777379"/>
            <a:ext cx="8915399" cy="1126283"/>
          </a:xfrm>
        </p:spPr>
        <p:txBody>
          <a:bodyPr/>
          <a:lstStyle/>
          <a:p>
            <a:r>
              <a:rPr lang="en-US" dirty="0"/>
              <a:t>Wor-Wic Community College Library Services</a:t>
            </a:r>
          </a:p>
        </p:txBody>
      </p:sp>
    </p:spTree>
    <p:extLst>
      <p:ext uri="{BB962C8B-B14F-4D97-AF65-F5344CB8AC3E}">
        <p14:creationId xmlns:p14="http://schemas.microsoft.com/office/powerpoint/2010/main" val="850758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179" y="486951"/>
            <a:ext cx="7406640" cy="1281023"/>
          </a:xfrm>
        </p:spPr>
        <p:txBody>
          <a:bodyPr>
            <a:normAutofit fontScale="90000"/>
          </a:bodyPr>
          <a:lstStyle/>
          <a:p>
            <a:pPr algn="ctr"/>
            <a:r>
              <a:rPr lang="en-US" sz="3000" b="1" dirty="0">
                <a:solidFill>
                  <a:schemeClr val="tx2"/>
                </a:solidFill>
              </a:rPr>
              <a:t>Which citation has the correct APA format? </a:t>
            </a:r>
            <a:br>
              <a:rPr lang="en-US" sz="3000" dirty="0">
                <a:solidFill>
                  <a:schemeClr val="tx2"/>
                </a:solidFill>
              </a:rPr>
            </a:br>
            <a:br>
              <a:rPr lang="en-US" sz="3000" dirty="0">
                <a:solidFill>
                  <a:schemeClr val="tx2"/>
                </a:solidFill>
              </a:rPr>
            </a:br>
            <a:r>
              <a:rPr lang="en-US" sz="2025" b="1" dirty="0">
                <a:solidFill>
                  <a:schemeClr val="tx2"/>
                </a:solidFill>
              </a:rPr>
              <a:t>A, B, or C?</a:t>
            </a:r>
          </a:p>
        </p:txBody>
      </p:sp>
      <p:sp>
        <p:nvSpPr>
          <p:cNvPr id="3" name="Content Placeholder 2"/>
          <p:cNvSpPr>
            <a:spLocks noGrp="1"/>
          </p:cNvSpPr>
          <p:nvPr>
            <p:ph idx="1"/>
          </p:nvPr>
        </p:nvSpPr>
        <p:spPr>
          <a:xfrm>
            <a:off x="1767873" y="2478860"/>
            <a:ext cx="8757252" cy="3778975"/>
          </a:xfrm>
        </p:spPr>
        <p:txBody>
          <a:bodyPr>
            <a:normAutofit/>
          </a:bodyPr>
          <a:lstStyle/>
          <a:p>
            <a:pPr marL="34290" indent="0">
              <a:buNone/>
            </a:pPr>
            <a:r>
              <a:rPr lang="en-US" dirty="0">
                <a:solidFill>
                  <a:schemeClr val="tx1"/>
                </a:solidFill>
              </a:rPr>
              <a:t>A.</a:t>
            </a:r>
            <a:r>
              <a:rPr lang="en-US" sz="1350" dirty="0">
                <a:solidFill>
                  <a:schemeClr val="tx1"/>
                </a:solidFill>
              </a:rPr>
              <a:t> Atwal, A., </a:t>
            </a:r>
            <a:r>
              <a:rPr lang="en-US" sz="1350" dirty="0" err="1">
                <a:solidFill>
                  <a:schemeClr val="tx1"/>
                </a:solidFill>
              </a:rPr>
              <a:t>Spiliotopoulou</a:t>
            </a:r>
            <a:r>
              <a:rPr lang="en-US" sz="1350" dirty="0">
                <a:solidFill>
                  <a:schemeClr val="tx1"/>
                </a:solidFill>
              </a:rPr>
              <a:t>, G., </a:t>
            </a:r>
            <a:r>
              <a:rPr lang="en-US" sz="1350" dirty="0" err="1">
                <a:solidFill>
                  <a:schemeClr val="tx1"/>
                </a:solidFill>
              </a:rPr>
              <a:t>Stradden</a:t>
            </a:r>
            <a:r>
              <a:rPr lang="en-US" sz="1350" dirty="0">
                <a:solidFill>
                  <a:schemeClr val="tx1"/>
                </a:solidFill>
              </a:rPr>
              <a:t>, J., Fellows, V., </a:t>
            </a:r>
            <a:r>
              <a:rPr lang="en-US" sz="1350" dirty="0" err="1">
                <a:solidFill>
                  <a:schemeClr val="tx1"/>
                </a:solidFill>
              </a:rPr>
              <a:t>Anako</a:t>
            </a:r>
            <a:r>
              <a:rPr lang="en-US" sz="1350" dirty="0">
                <a:solidFill>
                  <a:schemeClr val="tx1"/>
                </a:solidFill>
              </a:rPr>
              <a:t>, E., Robinson, L., &amp; McIntyre, A.</a:t>
            </a:r>
          </a:p>
          <a:p>
            <a:pPr marL="34290" indent="0">
              <a:buNone/>
            </a:pPr>
            <a:r>
              <a:rPr lang="en-US" sz="1350" dirty="0">
                <a:solidFill>
                  <a:schemeClr val="tx1"/>
                </a:solidFill>
              </a:rPr>
              <a:t>	(2014). Factors influencing occupational therapy home visit practice: A qualitative </a:t>
            </a:r>
          </a:p>
          <a:p>
            <a:pPr marL="34290" indent="0">
              <a:buNone/>
            </a:pPr>
            <a:r>
              <a:rPr lang="en-US" sz="1350" dirty="0">
                <a:solidFill>
                  <a:schemeClr val="tx1"/>
                </a:solidFill>
              </a:rPr>
              <a:t>	study. </a:t>
            </a:r>
            <a:r>
              <a:rPr lang="en-US" sz="1350" i="1" dirty="0">
                <a:solidFill>
                  <a:schemeClr val="tx1"/>
                </a:solidFill>
              </a:rPr>
              <a:t>Scandinavian Journal Of Occupational Therapy, 21</a:t>
            </a:r>
            <a:r>
              <a:rPr lang="en-US" sz="1350" dirty="0">
                <a:solidFill>
                  <a:schemeClr val="tx1"/>
                </a:solidFill>
              </a:rPr>
              <a:t>(1), 40-47. 	</a:t>
            </a:r>
          </a:p>
          <a:p>
            <a:pPr marL="34290" indent="0">
              <a:buNone/>
            </a:pPr>
            <a:r>
              <a:rPr lang="en-US" sz="1350" dirty="0">
                <a:solidFill>
                  <a:schemeClr val="tx1"/>
                </a:solidFill>
              </a:rPr>
              <a:t>	</a:t>
            </a:r>
            <a:r>
              <a:rPr lang="en-US" sz="1350" dirty="0">
                <a:solidFill>
                  <a:schemeClr val="tx1"/>
                </a:solidFill>
                <a:hlinkClick r:id="rId3">
                  <a:extLst>
                    <a:ext uri="{A12FA001-AC4F-418D-AE19-62706E023703}">
                      <ahyp:hlinkClr xmlns:ahyp="http://schemas.microsoft.com/office/drawing/2018/hyperlinkcolor" val="tx"/>
                    </a:ext>
                  </a:extLst>
                </a:hlinkClick>
              </a:rPr>
              <a:t>https://doi.org/10.3109/11038128.2013.821162</a:t>
            </a:r>
            <a:endParaRPr lang="en-US" sz="1350" dirty="0">
              <a:solidFill>
                <a:schemeClr val="tx1"/>
              </a:solidFill>
            </a:endParaRPr>
          </a:p>
          <a:p>
            <a:pPr marL="34290" indent="0">
              <a:buNone/>
            </a:pPr>
            <a:r>
              <a:rPr lang="en-US" dirty="0">
                <a:solidFill>
                  <a:schemeClr val="tx1"/>
                </a:solidFill>
              </a:rPr>
              <a:t>B. </a:t>
            </a:r>
            <a:r>
              <a:rPr lang="en-US" sz="1350" dirty="0">
                <a:solidFill>
                  <a:schemeClr val="tx1"/>
                </a:solidFill>
              </a:rPr>
              <a:t>Atwal, A., </a:t>
            </a:r>
            <a:r>
              <a:rPr lang="en-US" sz="1350" dirty="0" err="1">
                <a:solidFill>
                  <a:schemeClr val="tx1"/>
                </a:solidFill>
              </a:rPr>
              <a:t>Spiliotopoulou</a:t>
            </a:r>
            <a:r>
              <a:rPr lang="en-US" sz="1350" dirty="0">
                <a:solidFill>
                  <a:schemeClr val="tx1"/>
                </a:solidFill>
              </a:rPr>
              <a:t>, G., </a:t>
            </a:r>
            <a:r>
              <a:rPr lang="en-US" sz="1350" dirty="0" err="1">
                <a:solidFill>
                  <a:schemeClr val="tx1"/>
                </a:solidFill>
              </a:rPr>
              <a:t>Stradden</a:t>
            </a:r>
            <a:r>
              <a:rPr lang="en-US" sz="1350" dirty="0">
                <a:solidFill>
                  <a:schemeClr val="tx1"/>
                </a:solidFill>
              </a:rPr>
              <a:t>, J., Fellows, V., </a:t>
            </a:r>
            <a:r>
              <a:rPr lang="en-US" sz="1350" dirty="0" err="1">
                <a:solidFill>
                  <a:schemeClr val="tx1"/>
                </a:solidFill>
              </a:rPr>
              <a:t>Anako</a:t>
            </a:r>
            <a:r>
              <a:rPr lang="en-US" sz="1350" dirty="0">
                <a:solidFill>
                  <a:schemeClr val="tx1"/>
                </a:solidFill>
              </a:rPr>
              <a:t>, E., Robinson, L., &amp;      McIntyre, A. (2014). Factors influencing occupational therapy home visit practice: A qualitative study. </a:t>
            </a:r>
            <a:r>
              <a:rPr lang="en-US" sz="1350" i="1" dirty="0">
                <a:solidFill>
                  <a:schemeClr val="tx1"/>
                </a:solidFill>
              </a:rPr>
              <a:t>Scandinavian Journal Of Occupational Therapy</a:t>
            </a:r>
            <a:r>
              <a:rPr lang="en-US" sz="1350" dirty="0">
                <a:solidFill>
                  <a:schemeClr val="tx1"/>
                </a:solidFill>
              </a:rPr>
              <a:t>, </a:t>
            </a:r>
            <a:r>
              <a:rPr lang="en-US" sz="1350" i="1" dirty="0">
                <a:solidFill>
                  <a:schemeClr val="tx1"/>
                </a:solidFill>
              </a:rPr>
              <a:t>21</a:t>
            </a:r>
            <a:r>
              <a:rPr lang="en-US" sz="1350" dirty="0">
                <a:solidFill>
                  <a:schemeClr val="tx1"/>
                </a:solidFill>
              </a:rPr>
              <a:t>(1), 40-47. </a:t>
            </a:r>
          </a:p>
          <a:p>
            <a:pPr marL="34290" indent="0">
              <a:buNone/>
            </a:pPr>
            <a:r>
              <a:rPr lang="en-US" dirty="0">
                <a:solidFill>
                  <a:schemeClr val="tx1"/>
                </a:solidFill>
              </a:rPr>
              <a:t>C.</a:t>
            </a:r>
            <a:r>
              <a:rPr lang="en-US" sz="1350" dirty="0">
                <a:solidFill>
                  <a:schemeClr val="tx1"/>
                </a:solidFill>
              </a:rPr>
              <a:t> Atwal, A., </a:t>
            </a:r>
            <a:r>
              <a:rPr lang="en-US" sz="1350" dirty="0" err="1">
                <a:solidFill>
                  <a:schemeClr val="tx1"/>
                </a:solidFill>
              </a:rPr>
              <a:t>Spiliotopoulou</a:t>
            </a:r>
            <a:r>
              <a:rPr lang="en-US" sz="1350" dirty="0">
                <a:solidFill>
                  <a:schemeClr val="tx1"/>
                </a:solidFill>
              </a:rPr>
              <a:t>, G., </a:t>
            </a:r>
            <a:r>
              <a:rPr lang="en-US" sz="1350" dirty="0" err="1">
                <a:solidFill>
                  <a:schemeClr val="tx1"/>
                </a:solidFill>
              </a:rPr>
              <a:t>Stradden</a:t>
            </a:r>
            <a:r>
              <a:rPr lang="en-US" sz="1350" dirty="0">
                <a:solidFill>
                  <a:schemeClr val="tx1"/>
                </a:solidFill>
              </a:rPr>
              <a:t>, J., Fellows, V., </a:t>
            </a:r>
            <a:r>
              <a:rPr lang="en-US" sz="1350" dirty="0" err="1">
                <a:solidFill>
                  <a:schemeClr val="tx1"/>
                </a:solidFill>
              </a:rPr>
              <a:t>Anako</a:t>
            </a:r>
            <a:r>
              <a:rPr lang="en-US" sz="1350" dirty="0">
                <a:solidFill>
                  <a:schemeClr val="tx1"/>
                </a:solidFill>
              </a:rPr>
              <a:t>, E., Robinson, L., &amp; McIntyre, A. (2014). Factors Influencing Occupational Therapy Home Visit Practice: A Qualitative Study. Scandinavian Journal Of Occupational Therapy, 21(1), 40-47. Retrieved from </a:t>
            </a:r>
            <a:r>
              <a:rPr lang="en-US" sz="1350" dirty="0" err="1">
                <a:solidFill>
                  <a:schemeClr val="tx1"/>
                </a:solidFill>
              </a:rPr>
              <a:t>EBSCOhost</a:t>
            </a:r>
            <a:r>
              <a:rPr lang="en-US" sz="1350" dirty="0">
                <a:solidFill>
                  <a:schemeClr val="tx1"/>
                </a:solidFill>
              </a:rPr>
              <a:t>.</a:t>
            </a:r>
          </a:p>
          <a:p>
            <a:pPr marL="34290" indent="0">
              <a:buNone/>
            </a:pPr>
            <a:endParaRPr lang="en-US" dirty="0">
              <a:solidFill>
                <a:schemeClr val="tx2"/>
              </a:solidFill>
            </a:endParaRPr>
          </a:p>
          <a:p>
            <a:pPr marL="377189" indent="-342898">
              <a:buAutoNum type="alphaUcPeriod"/>
            </a:pPr>
            <a:endParaRPr lang="en-US" dirty="0">
              <a:solidFill>
                <a:schemeClr val="tx2"/>
              </a:solidFill>
            </a:endParaRPr>
          </a:p>
        </p:txBody>
      </p:sp>
      <p:sp>
        <p:nvSpPr>
          <p:cNvPr id="4" name="TextBox 3"/>
          <p:cNvSpPr txBox="1"/>
          <p:nvPr/>
        </p:nvSpPr>
        <p:spPr>
          <a:xfrm>
            <a:off x="5338070" y="1973376"/>
            <a:ext cx="1057597" cy="300082"/>
          </a:xfrm>
          <a:prstGeom prst="rect">
            <a:avLst/>
          </a:prstGeom>
          <a:noFill/>
        </p:spPr>
        <p:txBody>
          <a:bodyPr wrap="none" rtlCol="0">
            <a:spAutoFit/>
          </a:bodyPr>
          <a:lstStyle/>
          <a:p>
            <a:pPr defTabSz="685797"/>
            <a:r>
              <a:rPr lang="en-US" sz="1350" b="1" dirty="0">
                <a:solidFill>
                  <a:schemeClr val="tx2"/>
                </a:solidFill>
                <a:latin typeface="Euphemia"/>
              </a:rPr>
              <a:t>References</a:t>
            </a:r>
          </a:p>
        </p:txBody>
      </p:sp>
    </p:spTree>
    <p:extLst>
      <p:ext uri="{BB962C8B-B14F-4D97-AF65-F5344CB8AC3E}">
        <p14:creationId xmlns:p14="http://schemas.microsoft.com/office/powerpoint/2010/main" val="3624707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7AC33-6FA4-4C24-9C16-FE951DC89384}"/>
              </a:ext>
            </a:extLst>
          </p:cNvPr>
          <p:cNvSpPr>
            <a:spLocks noGrp="1"/>
          </p:cNvSpPr>
          <p:nvPr>
            <p:ph type="title"/>
          </p:nvPr>
        </p:nvSpPr>
        <p:spPr>
          <a:xfrm>
            <a:off x="2592924" y="363895"/>
            <a:ext cx="8911687" cy="765110"/>
          </a:xfrm>
        </p:spPr>
        <p:txBody>
          <a:bodyPr>
            <a:normAutofit/>
          </a:bodyPr>
          <a:lstStyle/>
          <a:p>
            <a:pPr algn="ctr"/>
            <a:r>
              <a:rPr lang="en-US" dirty="0"/>
              <a:t>APA 7</a:t>
            </a:r>
            <a:r>
              <a:rPr lang="en-US" baseline="30000" dirty="0"/>
              <a:t>th</a:t>
            </a:r>
            <a:r>
              <a:rPr lang="en-US" dirty="0"/>
              <a:t> Edition Help</a:t>
            </a:r>
          </a:p>
        </p:txBody>
      </p:sp>
      <p:sp>
        <p:nvSpPr>
          <p:cNvPr id="3" name="Content Placeholder 2">
            <a:extLst>
              <a:ext uri="{FF2B5EF4-FFF2-40B4-BE49-F238E27FC236}">
                <a16:creationId xmlns:a16="http://schemas.microsoft.com/office/drawing/2014/main" id="{573F738C-2C93-4AA4-8961-F62CBF7842A9}"/>
              </a:ext>
            </a:extLst>
          </p:cNvPr>
          <p:cNvSpPr>
            <a:spLocks noGrp="1"/>
          </p:cNvSpPr>
          <p:nvPr>
            <p:ph sz="half" idx="1"/>
          </p:nvPr>
        </p:nvSpPr>
        <p:spPr/>
        <p:txBody>
          <a:bodyPr>
            <a:normAutofit fontScale="92500"/>
          </a:bodyPr>
          <a:lstStyle/>
          <a:p>
            <a:r>
              <a:rPr lang="en-US" dirty="0"/>
              <a:t>Use Purdue Owl’s APA citation maker and Style Guide at this link:</a:t>
            </a:r>
            <a:endParaRPr lang="en-US" dirty="0">
              <a:hlinkClick r:id="rId2"/>
            </a:endParaRPr>
          </a:p>
          <a:p>
            <a:r>
              <a:rPr lang="en-US" dirty="0">
                <a:hlinkClick r:id="rId2"/>
              </a:rPr>
              <a:t>https://owl.purdue.edu/owl/research_and_citation/apa_style/apa_formatting_and_style_guide/apa_sample_paper.html</a:t>
            </a:r>
            <a:endParaRPr lang="en-US" dirty="0"/>
          </a:p>
          <a:p>
            <a:endParaRPr lang="en-US" dirty="0"/>
          </a:p>
          <a:p>
            <a:r>
              <a:rPr lang="en-US" dirty="0"/>
              <a:t>Go to Wor-Wic Library’s web page under Citing Sources &gt; APA:</a:t>
            </a:r>
          </a:p>
          <a:p>
            <a:r>
              <a:rPr lang="en-US" dirty="0">
                <a:hlinkClick r:id="rId3"/>
              </a:rPr>
              <a:t>https://www.worwic.edu/Services-Support/Academic-Support/Resource-Centers-(Library)</a:t>
            </a:r>
            <a:endParaRPr lang="en-US" dirty="0"/>
          </a:p>
          <a:p>
            <a:endParaRPr lang="en-US" dirty="0"/>
          </a:p>
        </p:txBody>
      </p:sp>
      <p:pic>
        <p:nvPicPr>
          <p:cNvPr id="5" name="Content Placeholder 4">
            <a:extLst>
              <a:ext uri="{FF2B5EF4-FFF2-40B4-BE49-F238E27FC236}">
                <a16:creationId xmlns:a16="http://schemas.microsoft.com/office/drawing/2014/main" id="{177DB30B-1C67-492E-BDF1-8E892BBC7881}"/>
              </a:ext>
            </a:extLst>
          </p:cNvPr>
          <p:cNvPicPr>
            <a:picLocks noGrp="1" noChangeAspect="1"/>
          </p:cNvPicPr>
          <p:nvPr>
            <p:ph sz="half" idx="2"/>
          </p:nvPr>
        </p:nvPicPr>
        <p:blipFill>
          <a:blip r:embed="rId4"/>
          <a:stretch>
            <a:fillRect/>
          </a:stretch>
        </p:blipFill>
        <p:spPr>
          <a:xfrm>
            <a:off x="7996335" y="1695845"/>
            <a:ext cx="2808514" cy="4891955"/>
          </a:xfrm>
          <a:prstGeom prst="rect">
            <a:avLst/>
          </a:prstGeom>
        </p:spPr>
      </p:pic>
    </p:spTree>
    <p:extLst>
      <p:ext uri="{BB962C8B-B14F-4D97-AF65-F5344CB8AC3E}">
        <p14:creationId xmlns:p14="http://schemas.microsoft.com/office/powerpoint/2010/main" val="3315127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89E9F-2FA8-4F6A-BD6E-A866787CA09A}"/>
              </a:ext>
            </a:extLst>
          </p:cNvPr>
          <p:cNvSpPr>
            <a:spLocks noGrp="1"/>
          </p:cNvSpPr>
          <p:nvPr>
            <p:ph type="title"/>
          </p:nvPr>
        </p:nvSpPr>
        <p:spPr>
          <a:xfrm>
            <a:off x="2592925" y="624110"/>
            <a:ext cx="8911687" cy="575516"/>
          </a:xfrm>
        </p:spPr>
        <p:txBody>
          <a:bodyPr>
            <a:normAutofit/>
          </a:bodyPr>
          <a:lstStyle/>
          <a:p>
            <a:pPr algn="ctr"/>
            <a:r>
              <a:rPr lang="en-US" sz="1400" b="1" dirty="0"/>
              <a:t>References</a:t>
            </a:r>
          </a:p>
        </p:txBody>
      </p:sp>
      <p:sp>
        <p:nvSpPr>
          <p:cNvPr id="3" name="Content Placeholder 2">
            <a:extLst>
              <a:ext uri="{FF2B5EF4-FFF2-40B4-BE49-F238E27FC236}">
                <a16:creationId xmlns:a16="http://schemas.microsoft.com/office/drawing/2014/main" id="{09BB0F7C-6717-495D-81B0-A4601A836F84}"/>
              </a:ext>
            </a:extLst>
          </p:cNvPr>
          <p:cNvSpPr>
            <a:spLocks noGrp="1"/>
          </p:cNvSpPr>
          <p:nvPr>
            <p:ph idx="1"/>
          </p:nvPr>
        </p:nvSpPr>
        <p:spPr>
          <a:xfrm>
            <a:off x="2589212" y="1686187"/>
            <a:ext cx="8915400" cy="4225035"/>
          </a:xfrm>
        </p:spPr>
        <p:txBody>
          <a:bodyPr/>
          <a:lstStyle/>
          <a:p>
            <a:r>
              <a:rPr lang="en-US" sz="1200" dirty="0">
                <a:solidFill>
                  <a:schemeClr val="tx1"/>
                </a:solidFill>
                <a:latin typeface="Times New Roman" panose="02020603050405020304" pitchFamily="18" charset="0"/>
                <a:cs typeface="Times New Roman" panose="02020603050405020304" pitchFamily="18" charset="0"/>
              </a:rPr>
              <a:t>American Psychological Association. (2020). </a:t>
            </a:r>
            <a:r>
              <a:rPr lang="en-US" sz="1200" i="1" dirty="0">
                <a:solidFill>
                  <a:schemeClr val="tx1"/>
                </a:solidFill>
                <a:latin typeface="Times New Roman" panose="02020603050405020304" pitchFamily="18" charset="0"/>
                <a:cs typeface="Times New Roman" panose="02020603050405020304" pitchFamily="18" charset="0"/>
              </a:rPr>
              <a:t>Publication manual of the American Psychological Association </a:t>
            </a:r>
            <a:r>
              <a:rPr lang="en-US" sz="1200" dirty="0">
                <a:solidFill>
                  <a:schemeClr val="tx1"/>
                </a:solidFill>
                <a:latin typeface="Times New Roman" panose="02020603050405020304" pitchFamily="18" charset="0"/>
                <a:cs typeface="Times New Roman" panose="02020603050405020304" pitchFamily="18" charset="0"/>
              </a:rPr>
              <a:t>(7</a:t>
            </a:r>
            <a:r>
              <a:rPr lang="en-US" sz="1200" baseline="30000" dirty="0">
                <a:solidFill>
                  <a:schemeClr val="tx1"/>
                </a:solidFill>
                <a:latin typeface="Times New Roman" panose="02020603050405020304" pitchFamily="18" charset="0"/>
                <a:cs typeface="Times New Roman" panose="02020603050405020304" pitchFamily="18" charset="0"/>
              </a:rPr>
              <a:t>th</a:t>
            </a:r>
            <a:r>
              <a:rPr lang="en-US" sz="1200" dirty="0">
                <a:solidFill>
                  <a:schemeClr val="tx1"/>
                </a:solidFill>
                <a:latin typeface="Times New Roman" panose="02020603050405020304" pitchFamily="18" charset="0"/>
                <a:cs typeface="Times New Roman" panose="02020603050405020304" pitchFamily="18" charset="0"/>
              </a:rPr>
              <a:t> ed.). 	</a:t>
            </a:r>
            <a:r>
              <a:rPr lang="en-US" sz="1200"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http://www.apa.org/pubs/books/images/4200066-475.gif</a:t>
            </a:r>
            <a:endParaRPr lang="en-US" sz="1200" dirty="0">
              <a:solidFill>
                <a:schemeClr val="tx1"/>
              </a:solidFill>
              <a:latin typeface="Times New Roman" panose="02020603050405020304" pitchFamily="18" charset="0"/>
              <a:cs typeface="Times New Roman" panose="02020603050405020304" pitchFamily="18" charset="0"/>
            </a:endParaRPr>
          </a:p>
          <a:p>
            <a:r>
              <a:rPr lang="en-US" sz="1200" dirty="0">
                <a:solidFill>
                  <a:schemeClr val="tx1"/>
                </a:solidFill>
                <a:latin typeface="Times New Roman" panose="02020603050405020304" pitchFamily="18" charset="0"/>
                <a:cs typeface="Times New Roman" panose="02020603050405020304" pitchFamily="18" charset="0"/>
              </a:rPr>
              <a:t>Myers, M., </a:t>
            </a:r>
            <a:r>
              <a:rPr lang="en-US" sz="1200" dirty="0" err="1">
                <a:solidFill>
                  <a:schemeClr val="tx1"/>
                </a:solidFill>
                <a:latin typeface="Times New Roman" panose="02020603050405020304" pitchFamily="18" charset="0"/>
                <a:cs typeface="Times New Roman" panose="02020603050405020304" pitchFamily="18" charset="0"/>
              </a:rPr>
              <a:t>Paiz</a:t>
            </a:r>
            <a:r>
              <a:rPr lang="en-US" sz="1200" dirty="0">
                <a:solidFill>
                  <a:schemeClr val="tx1"/>
                </a:solidFill>
                <a:latin typeface="Times New Roman" panose="02020603050405020304" pitchFamily="18" charset="0"/>
                <a:cs typeface="Times New Roman" panose="02020603050405020304" pitchFamily="18" charset="0"/>
              </a:rPr>
              <a:t>, J., </a:t>
            </a:r>
            <a:r>
              <a:rPr lang="en-US" sz="1200" dirty="0" err="1">
                <a:solidFill>
                  <a:schemeClr val="tx1"/>
                </a:solidFill>
                <a:latin typeface="Times New Roman" panose="02020603050405020304" pitchFamily="18" charset="0"/>
                <a:cs typeface="Times New Roman" panose="02020603050405020304" pitchFamily="18" charset="0"/>
              </a:rPr>
              <a:t>Angeli</a:t>
            </a:r>
            <a:r>
              <a:rPr lang="en-US" sz="1200" dirty="0">
                <a:solidFill>
                  <a:schemeClr val="tx1"/>
                </a:solidFill>
                <a:latin typeface="Times New Roman" panose="02020603050405020304" pitchFamily="18" charset="0"/>
                <a:cs typeface="Times New Roman" panose="02020603050405020304" pitchFamily="18" charset="0"/>
              </a:rPr>
              <a:t>, E., Wagner, J., </a:t>
            </a:r>
            <a:r>
              <a:rPr lang="en-US" sz="1200" dirty="0" err="1">
                <a:solidFill>
                  <a:schemeClr val="tx1"/>
                </a:solidFill>
                <a:latin typeface="Times New Roman" panose="02020603050405020304" pitchFamily="18" charset="0"/>
                <a:cs typeface="Times New Roman" panose="02020603050405020304" pitchFamily="18" charset="0"/>
              </a:rPr>
              <a:t>Lawrick</a:t>
            </a:r>
            <a:r>
              <a:rPr lang="en-US" sz="1200" dirty="0">
                <a:solidFill>
                  <a:schemeClr val="tx1"/>
                </a:solidFill>
                <a:latin typeface="Times New Roman" panose="02020603050405020304" pitchFamily="18" charset="0"/>
                <a:cs typeface="Times New Roman" panose="02020603050405020304" pitchFamily="18" charset="0"/>
              </a:rPr>
              <a:t>, E., Moore, K., Anderson, M.,…Keck, R. (2019, December 20). </a:t>
            </a:r>
            <a:r>
              <a:rPr lang="en-US" sz="1200" i="1" dirty="0">
                <a:solidFill>
                  <a:schemeClr val="tx1"/>
                </a:solidFill>
                <a:latin typeface="Times New Roman" panose="02020603050405020304" pitchFamily="18" charset="0"/>
                <a:cs typeface="Times New Roman" panose="02020603050405020304" pitchFamily="18" charset="0"/>
              </a:rPr>
              <a:t>General format</a:t>
            </a:r>
            <a:r>
              <a:rPr lang="en-US" sz="1200" dirty="0">
                <a:solidFill>
                  <a:schemeClr val="tx1"/>
                </a:solidFill>
                <a:latin typeface="Times New Roman" panose="02020603050405020304" pitchFamily="18" charset="0"/>
                <a:cs typeface="Times New Roman" panose="02020603050405020304" pitchFamily="18" charset="0"/>
              </a:rPr>
              <a:t>. 	Purdue Online Writing Lab. 	</a:t>
            </a:r>
            <a:r>
              <a:rPr lang="en-US" sz="1200"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https://owl.purdue.edu/owl/research_and_citation/apa_style/apa_formatting_and_style_guide/general_format.html</a:t>
            </a:r>
            <a:endParaRPr lang="en-US" sz="1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201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BF341-9DBC-4E4A-A0D0-690EE51A6E35}"/>
              </a:ext>
            </a:extLst>
          </p:cNvPr>
          <p:cNvSpPr>
            <a:spLocks noGrp="1"/>
          </p:cNvSpPr>
          <p:nvPr>
            <p:ph type="title"/>
          </p:nvPr>
        </p:nvSpPr>
        <p:spPr/>
        <p:txBody>
          <a:bodyPr/>
          <a:lstStyle/>
          <a:p>
            <a:r>
              <a:rPr lang="en-US" dirty="0"/>
              <a:t>Please refer to the APA Publication Manual 7</a:t>
            </a:r>
            <a:r>
              <a:rPr lang="en-US" baseline="30000" dirty="0"/>
              <a:t>th</a:t>
            </a:r>
            <a:r>
              <a:rPr lang="en-US" dirty="0"/>
              <a:t> Edition or the APA Blog</a:t>
            </a:r>
          </a:p>
        </p:txBody>
      </p:sp>
      <p:pic>
        <p:nvPicPr>
          <p:cNvPr id="1026" name="Picture 2" descr="The Publication Manual of the American Psychological Association, Seventh Edition">
            <a:extLst>
              <a:ext uri="{FF2B5EF4-FFF2-40B4-BE49-F238E27FC236}">
                <a16:creationId xmlns:a16="http://schemas.microsoft.com/office/drawing/2014/main" id="{80EC6444-A3D8-4E04-A317-92266D3754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61861" y="2293560"/>
            <a:ext cx="2279748" cy="306626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6F6F8EA-1C51-442A-BF74-45F1BF5E06EB}"/>
              </a:ext>
            </a:extLst>
          </p:cNvPr>
          <p:cNvSpPr/>
          <p:nvPr/>
        </p:nvSpPr>
        <p:spPr>
          <a:xfrm>
            <a:off x="5374432" y="3318979"/>
            <a:ext cx="6606073" cy="584775"/>
          </a:xfrm>
          <a:prstGeom prst="rect">
            <a:avLst/>
          </a:prstGeom>
        </p:spPr>
        <p:txBody>
          <a:bodyPr wrap="square">
            <a:spAutoFit/>
          </a:bodyPr>
          <a:lstStyle/>
          <a:p>
            <a:r>
              <a:rPr lang="en-US" sz="3200" dirty="0">
                <a:hlinkClick r:id="rId3"/>
              </a:rPr>
              <a:t>https://apastyle.apa.org/blog</a:t>
            </a:r>
            <a:endParaRPr lang="en-US" sz="3200" dirty="0"/>
          </a:p>
        </p:txBody>
      </p:sp>
      <p:sp>
        <p:nvSpPr>
          <p:cNvPr id="3" name="TextBox 2">
            <a:extLst>
              <a:ext uri="{FF2B5EF4-FFF2-40B4-BE49-F238E27FC236}">
                <a16:creationId xmlns:a16="http://schemas.microsoft.com/office/drawing/2014/main" id="{6729B8DC-E8F5-407D-B31D-B004081B0C14}"/>
              </a:ext>
            </a:extLst>
          </p:cNvPr>
          <p:cNvSpPr txBox="1"/>
          <p:nvPr/>
        </p:nvSpPr>
        <p:spPr>
          <a:xfrm>
            <a:off x="9638950" y="6056851"/>
            <a:ext cx="1042273" cy="276999"/>
          </a:xfrm>
          <a:prstGeom prst="rect">
            <a:avLst/>
          </a:prstGeom>
          <a:noFill/>
        </p:spPr>
        <p:txBody>
          <a:bodyPr wrap="none" rtlCol="0">
            <a:spAutoFit/>
          </a:bodyPr>
          <a:lstStyle/>
          <a:p>
            <a:r>
              <a:rPr lang="en-US" sz="1200" dirty="0"/>
              <a:t>(APA, 2020)</a:t>
            </a:r>
          </a:p>
        </p:txBody>
      </p:sp>
    </p:spTree>
    <p:extLst>
      <p:ext uri="{BB962C8B-B14F-4D97-AF65-F5344CB8AC3E}">
        <p14:creationId xmlns:p14="http://schemas.microsoft.com/office/powerpoint/2010/main" val="1245815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07783-E66E-4659-940B-AAD1444E3327}"/>
              </a:ext>
            </a:extLst>
          </p:cNvPr>
          <p:cNvSpPr>
            <a:spLocks noGrp="1"/>
          </p:cNvSpPr>
          <p:nvPr>
            <p:ph type="title"/>
          </p:nvPr>
        </p:nvSpPr>
        <p:spPr/>
        <p:txBody>
          <a:bodyPr/>
          <a:lstStyle/>
          <a:p>
            <a:pPr algn="ctr"/>
            <a:r>
              <a:rPr lang="en-US" dirty="0"/>
              <a:t>APA 7</a:t>
            </a:r>
            <a:r>
              <a:rPr lang="en-US" baseline="30000" dirty="0"/>
              <a:t>th</a:t>
            </a:r>
            <a:r>
              <a:rPr lang="en-US" dirty="0"/>
              <a:t> Edition Formatting</a:t>
            </a:r>
          </a:p>
        </p:txBody>
      </p:sp>
      <p:sp>
        <p:nvSpPr>
          <p:cNvPr id="3" name="Content Placeholder 2">
            <a:extLst>
              <a:ext uri="{FF2B5EF4-FFF2-40B4-BE49-F238E27FC236}">
                <a16:creationId xmlns:a16="http://schemas.microsoft.com/office/drawing/2014/main" id="{8C326B1C-F579-4626-B9BC-898F479F2814}"/>
              </a:ext>
            </a:extLst>
          </p:cNvPr>
          <p:cNvSpPr>
            <a:spLocks noGrp="1"/>
          </p:cNvSpPr>
          <p:nvPr>
            <p:ph idx="1"/>
          </p:nvPr>
        </p:nvSpPr>
        <p:spPr/>
        <p:txBody>
          <a:bodyPr/>
          <a:lstStyle/>
          <a:p>
            <a:r>
              <a:rPr lang="en-US" dirty="0"/>
              <a:t>APA uses the author date system.</a:t>
            </a:r>
          </a:p>
          <a:p>
            <a:r>
              <a:rPr lang="en-US" dirty="0"/>
              <a:t>For student papers:</a:t>
            </a:r>
          </a:p>
          <a:p>
            <a:pPr lvl="1"/>
            <a:r>
              <a:rPr lang="en-US" dirty="0"/>
              <a:t>Running head is not required.</a:t>
            </a:r>
          </a:p>
          <a:p>
            <a:pPr lvl="1"/>
            <a:r>
              <a:rPr lang="en-US" dirty="0"/>
              <a:t>Abstract is not required.</a:t>
            </a:r>
          </a:p>
          <a:p>
            <a:pPr lvl="1"/>
            <a:r>
              <a:rPr lang="en-US" dirty="0"/>
              <a:t>Variety of fonts accepted but font needs to be the same throughout paper.</a:t>
            </a:r>
          </a:p>
          <a:p>
            <a:pPr lvl="1"/>
            <a:r>
              <a:rPr lang="en-US" dirty="0"/>
              <a:t>Bias free language—see Chapter 5 in APA 7</a:t>
            </a:r>
            <a:r>
              <a:rPr lang="en-US" baseline="30000" dirty="0"/>
              <a:t>th</a:t>
            </a:r>
            <a:r>
              <a:rPr lang="en-US" dirty="0"/>
              <a:t> Ed. Manual.</a:t>
            </a:r>
          </a:p>
          <a:p>
            <a:pPr lvl="1"/>
            <a:r>
              <a:rPr lang="en-US" dirty="0"/>
              <a:t>One space after a period.</a:t>
            </a:r>
          </a:p>
          <a:p>
            <a:pPr lvl="1"/>
            <a:r>
              <a:rPr lang="en-US" dirty="0"/>
              <a:t>Highlight words with quotations not italics.</a:t>
            </a:r>
          </a:p>
          <a:p>
            <a:pPr lvl="1"/>
            <a:r>
              <a:rPr lang="en-US" dirty="0"/>
              <a:t>Headings are in bold.</a:t>
            </a:r>
          </a:p>
        </p:txBody>
      </p:sp>
      <p:sp>
        <p:nvSpPr>
          <p:cNvPr id="4" name="TextBox 3">
            <a:extLst>
              <a:ext uri="{FF2B5EF4-FFF2-40B4-BE49-F238E27FC236}">
                <a16:creationId xmlns:a16="http://schemas.microsoft.com/office/drawing/2014/main" id="{641CCD2C-F05D-4C46-8913-17362D4905F5}"/>
              </a:ext>
            </a:extLst>
          </p:cNvPr>
          <p:cNvSpPr txBox="1"/>
          <p:nvPr/>
        </p:nvSpPr>
        <p:spPr>
          <a:xfrm>
            <a:off x="8120543" y="6049224"/>
            <a:ext cx="2536272" cy="276999"/>
          </a:xfrm>
          <a:prstGeom prst="rect">
            <a:avLst/>
          </a:prstGeom>
          <a:noFill/>
        </p:spPr>
        <p:txBody>
          <a:bodyPr wrap="none" rtlCol="0">
            <a:spAutoFit/>
          </a:bodyPr>
          <a:lstStyle/>
          <a:p>
            <a:r>
              <a:rPr lang="en-US" sz="1200" dirty="0"/>
              <a:t>(APA, 2020 &amp; Purdue Owl, 2019)</a:t>
            </a:r>
          </a:p>
        </p:txBody>
      </p:sp>
    </p:spTree>
    <p:extLst>
      <p:ext uri="{BB962C8B-B14F-4D97-AF65-F5344CB8AC3E}">
        <p14:creationId xmlns:p14="http://schemas.microsoft.com/office/powerpoint/2010/main" val="185758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CD0F8-D6B5-4B50-BDF1-3DA666F9EB7B}"/>
              </a:ext>
            </a:extLst>
          </p:cNvPr>
          <p:cNvSpPr>
            <a:spLocks noGrp="1"/>
          </p:cNvSpPr>
          <p:nvPr>
            <p:ph type="title"/>
          </p:nvPr>
        </p:nvSpPr>
        <p:spPr>
          <a:xfrm>
            <a:off x="2592925" y="279918"/>
            <a:ext cx="8911687" cy="765111"/>
          </a:xfrm>
        </p:spPr>
        <p:txBody>
          <a:bodyPr>
            <a:normAutofit/>
          </a:bodyPr>
          <a:lstStyle/>
          <a:p>
            <a:pPr algn="ctr"/>
            <a:r>
              <a:rPr lang="en-US" dirty="0"/>
              <a:t>APA 7</a:t>
            </a:r>
            <a:r>
              <a:rPr lang="en-US" baseline="30000" dirty="0"/>
              <a:t>th</a:t>
            </a:r>
            <a:r>
              <a:rPr lang="en-US" dirty="0"/>
              <a:t> Edition Changes</a:t>
            </a:r>
          </a:p>
        </p:txBody>
      </p:sp>
      <p:sp>
        <p:nvSpPr>
          <p:cNvPr id="3" name="Content Placeholder 2">
            <a:extLst>
              <a:ext uri="{FF2B5EF4-FFF2-40B4-BE49-F238E27FC236}">
                <a16:creationId xmlns:a16="http://schemas.microsoft.com/office/drawing/2014/main" id="{31BDB670-AF58-48E5-A90E-8AD081E7EF19}"/>
              </a:ext>
            </a:extLst>
          </p:cNvPr>
          <p:cNvSpPr>
            <a:spLocks noGrp="1"/>
          </p:cNvSpPr>
          <p:nvPr>
            <p:ph idx="1"/>
          </p:nvPr>
        </p:nvSpPr>
        <p:spPr>
          <a:xfrm>
            <a:off x="2589212" y="1343608"/>
            <a:ext cx="8915400" cy="5342418"/>
          </a:xfrm>
        </p:spPr>
        <p:txBody>
          <a:bodyPr>
            <a:normAutofit fontScale="92500"/>
          </a:bodyPr>
          <a:lstStyle/>
          <a:p>
            <a:r>
              <a:rPr lang="en-US" sz="1400" dirty="0">
                <a:solidFill>
                  <a:schemeClr val="tx1"/>
                </a:solidFill>
                <a:latin typeface="Times New Roman" panose="02020603050405020304" pitchFamily="18" charset="0"/>
                <a:cs typeface="Times New Roman" panose="02020603050405020304" pitchFamily="18" charset="0"/>
              </a:rPr>
              <a:t>Publisher location is not included. </a:t>
            </a:r>
          </a:p>
          <a:p>
            <a:pPr lvl="1"/>
            <a:r>
              <a:rPr lang="en-US" sz="1400" dirty="0">
                <a:solidFill>
                  <a:schemeClr val="accent2">
                    <a:lumMod val="75000"/>
                  </a:schemeClr>
                </a:solidFill>
                <a:latin typeface="Times New Roman" panose="02020603050405020304" pitchFamily="18" charset="0"/>
                <a:cs typeface="Times New Roman" panose="02020603050405020304" pitchFamily="18" charset="0"/>
              </a:rPr>
              <a:t>Stoneman, R. (2008). </a:t>
            </a:r>
            <a:r>
              <a:rPr lang="en-US" sz="1400" i="1" dirty="0">
                <a:solidFill>
                  <a:schemeClr val="accent2">
                    <a:lumMod val="75000"/>
                  </a:schemeClr>
                </a:solidFill>
                <a:latin typeface="Times New Roman" panose="02020603050405020304" pitchFamily="18" charset="0"/>
                <a:cs typeface="Times New Roman" panose="02020603050405020304" pitchFamily="18" charset="0"/>
              </a:rPr>
              <a:t>Alexander the Great: A life in legend</a:t>
            </a:r>
            <a:r>
              <a:rPr lang="en-US" sz="1400" dirty="0">
                <a:solidFill>
                  <a:schemeClr val="accent2">
                    <a:lumMod val="75000"/>
                  </a:schemeClr>
                </a:solidFill>
                <a:latin typeface="Times New Roman" panose="02020603050405020304" pitchFamily="18" charset="0"/>
                <a:cs typeface="Times New Roman" panose="02020603050405020304" pitchFamily="18" charset="0"/>
              </a:rPr>
              <a:t>. Yale University Press.</a:t>
            </a:r>
          </a:p>
          <a:p>
            <a:r>
              <a:rPr lang="en-US" sz="1400" dirty="0">
                <a:solidFill>
                  <a:schemeClr val="tx1"/>
                </a:solidFill>
                <a:latin typeface="Times New Roman" panose="02020603050405020304" pitchFamily="18" charset="0"/>
                <a:cs typeface="Times New Roman" panose="02020603050405020304" pitchFamily="18" charset="0"/>
              </a:rPr>
              <a:t>In-text citation sources with 3 or more authors are shortened to first author’s name followed by “et al.” (Smith et al., 2020).</a:t>
            </a:r>
          </a:p>
          <a:p>
            <a:r>
              <a:rPr lang="en-US" sz="1400" dirty="0">
                <a:solidFill>
                  <a:schemeClr val="tx1"/>
                </a:solidFill>
                <a:latin typeface="Times New Roman" panose="02020603050405020304" pitchFamily="18" charset="0"/>
                <a:cs typeface="Times New Roman" panose="02020603050405020304" pitchFamily="18" charset="0"/>
              </a:rPr>
              <a:t>Up to 20 authors instead of 7 are included for each source in Reference List.</a:t>
            </a:r>
          </a:p>
          <a:p>
            <a:pPr lvl="1"/>
            <a:r>
              <a:rPr lang="en-US" sz="1400" dirty="0" err="1">
                <a:solidFill>
                  <a:schemeClr val="accent2">
                    <a:lumMod val="75000"/>
                  </a:schemeClr>
                </a:solidFill>
                <a:latin typeface="Times New Roman" panose="02020603050405020304" pitchFamily="18" charset="0"/>
                <a:cs typeface="Times New Roman" panose="02020603050405020304" pitchFamily="18" charset="0"/>
              </a:rPr>
              <a:t>Pegion</a:t>
            </a:r>
            <a:r>
              <a:rPr lang="en-US" sz="1400" dirty="0">
                <a:solidFill>
                  <a:schemeClr val="accent2">
                    <a:lumMod val="75000"/>
                  </a:schemeClr>
                </a:solidFill>
                <a:latin typeface="Times New Roman" panose="02020603050405020304" pitchFamily="18" charset="0"/>
                <a:cs typeface="Times New Roman" panose="02020603050405020304" pitchFamily="18" charset="0"/>
              </a:rPr>
              <a:t>, K., Kirtman, B. P., Becker, E., Collins, D. C.,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LaJoie</a:t>
            </a:r>
            <a:r>
              <a:rPr lang="en-US" sz="1400" dirty="0">
                <a:solidFill>
                  <a:schemeClr val="accent2">
                    <a:lumMod val="75000"/>
                  </a:schemeClr>
                </a:solidFill>
                <a:latin typeface="Times New Roman" panose="02020603050405020304" pitchFamily="18" charset="0"/>
                <a:cs typeface="Times New Roman" panose="02020603050405020304" pitchFamily="18" charset="0"/>
              </a:rPr>
              <a:t>, E.,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Burgman</a:t>
            </a:r>
            <a:r>
              <a:rPr lang="en-US" sz="1400" dirty="0">
                <a:solidFill>
                  <a:schemeClr val="accent2">
                    <a:lumMod val="75000"/>
                  </a:schemeClr>
                </a:solidFill>
                <a:latin typeface="Times New Roman" panose="02020603050405020304" pitchFamily="18" charset="0"/>
                <a:cs typeface="Times New Roman" panose="02020603050405020304" pitchFamily="18" charset="0"/>
              </a:rPr>
              <a:t>, R., Bell, R.,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DelSole</a:t>
            </a:r>
            <a:r>
              <a:rPr lang="en-US" sz="1400" dirty="0">
                <a:solidFill>
                  <a:schemeClr val="accent2">
                    <a:lumMod val="75000"/>
                  </a:schemeClr>
                </a:solidFill>
                <a:latin typeface="Times New Roman" panose="02020603050405020304" pitchFamily="18" charset="0"/>
                <a:cs typeface="Times New Roman" panose="02020603050405020304" pitchFamily="18" charset="0"/>
              </a:rPr>
              <a:t>, R., Min, D., Zhu, Y., Li, W.,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Sinsky</a:t>
            </a:r>
            <a:r>
              <a:rPr lang="en-US" sz="1400" dirty="0">
                <a:solidFill>
                  <a:schemeClr val="accent2">
                    <a:lumMod val="75000"/>
                  </a:schemeClr>
                </a:solidFill>
                <a:latin typeface="Times New Roman" panose="02020603050405020304" pitchFamily="18" charset="0"/>
                <a:cs typeface="Times New Roman" panose="02020603050405020304" pitchFamily="18" charset="0"/>
              </a:rPr>
              <a:t>, E., Guan, H.,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Gottschalck</a:t>
            </a:r>
            <a:r>
              <a:rPr lang="en-US" sz="1400" dirty="0">
                <a:solidFill>
                  <a:schemeClr val="accent2">
                    <a:lumMod val="75000"/>
                  </a:schemeClr>
                </a:solidFill>
                <a:latin typeface="Times New Roman" panose="02020603050405020304" pitchFamily="18" charset="0"/>
                <a:cs typeface="Times New Roman" panose="02020603050405020304" pitchFamily="18" charset="0"/>
              </a:rPr>
              <a:t>, J., Metzger, E. J., Barton, N. P.,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Achuthavarier</a:t>
            </a:r>
            <a:r>
              <a:rPr lang="en-US" sz="1400" dirty="0">
                <a:solidFill>
                  <a:schemeClr val="accent2">
                    <a:lumMod val="75000"/>
                  </a:schemeClr>
                </a:solidFill>
                <a:latin typeface="Times New Roman" panose="02020603050405020304" pitchFamily="18" charset="0"/>
                <a:cs typeface="Times New Roman" panose="02020603050405020304" pitchFamily="18" charset="0"/>
              </a:rPr>
              <a:t>, D.,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Marshak</a:t>
            </a:r>
            <a:r>
              <a:rPr lang="en-US" sz="1400" dirty="0">
                <a:solidFill>
                  <a:schemeClr val="accent2">
                    <a:lumMod val="75000"/>
                  </a:schemeClr>
                </a:solidFill>
                <a:latin typeface="Times New Roman" panose="02020603050405020304" pitchFamily="18" charset="0"/>
                <a:cs typeface="Times New Roman" panose="02020603050405020304" pitchFamily="18" charset="0"/>
              </a:rPr>
              <a:t>, J.,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Koster</a:t>
            </a:r>
            <a:r>
              <a:rPr lang="en-US" sz="1400" dirty="0">
                <a:solidFill>
                  <a:schemeClr val="accent2">
                    <a:lumMod val="75000"/>
                  </a:schemeClr>
                </a:solidFill>
                <a:latin typeface="Times New Roman" panose="02020603050405020304" pitchFamily="18" charset="0"/>
                <a:cs typeface="Times New Roman" panose="02020603050405020304" pitchFamily="18" charset="0"/>
              </a:rPr>
              <a:t>, R., . . .  Kim, H. (2019). The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subseasonal</a:t>
            </a:r>
            <a:r>
              <a:rPr lang="en-US" sz="1400" dirty="0">
                <a:solidFill>
                  <a:schemeClr val="accent2">
                    <a:lumMod val="75000"/>
                  </a:schemeClr>
                </a:solidFill>
                <a:latin typeface="Times New Roman" panose="02020603050405020304" pitchFamily="18" charset="0"/>
                <a:cs typeface="Times New Roman" panose="02020603050405020304" pitchFamily="18" charset="0"/>
              </a:rPr>
              <a:t> experiment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SubX</a:t>
            </a:r>
            <a:r>
              <a:rPr lang="en-US" sz="1400" dirty="0">
                <a:solidFill>
                  <a:schemeClr val="accent2">
                    <a:lumMod val="75000"/>
                  </a:schemeClr>
                </a:solidFill>
                <a:latin typeface="Times New Roman" panose="02020603050405020304" pitchFamily="18" charset="0"/>
                <a:cs typeface="Times New Roman" panose="02020603050405020304" pitchFamily="18" charset="0"/>
              </a:rPr>
              <a:t>): A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multimodel</a:t>
            </a:r>
            <a:r>
              <a:rPr lang="en-US" sz="1400" dirty="0">
                <a:solidFill>
                  <a:schemeClr val="accent2">
                    <a:lumMod val="75000"/>
                  </a:schemeClr>
                </a:solidFill>
                <a:latin typeface="Times New Roman" panose="02020603050405020304" pitchFamily="18" charset="0"/>
                <a:cs typeface="Times New Roman" panose="02020603050405020304" pitchFamily="18" charset="0"/>
              </a:rPr>
              <a:t> </a:t>
            </a:r>
            <a:r>
              <a:rPr lang="en-US" sz="1400" dirty="0" err="1">
                <a:solidFill>
                  <a:schemeClr val="accent2">
                    <a:lumMod val="75000"/>
                  </a:schemeClr>
                </a:solidFill>
                <a:latin typeface="Times New Roman" panose="02020603050405020304" pitchFamily="18" charset="0"/>
                <a:cs typeface="Times New Roman" panose="02020603050405020304" pitchFamily="18" charset="0"/>
              </a:rPr>
              <a:t>subseasonal</a:t>
            </a:r>
            <a:r>
              <a:rPr lang="en-US" sz="1400" dirty="0">
                <a:solidFill>
                  <a:schemeClr val="accent2">
                    <a:lumMod val="75000"/>
                  </a:schemeClr>
                </a:solidFill>
                <a:latin typeface="Times New Roman" panose="02020603050405020304" pitchFamily="18" charset="0"/>
                <a:cs typeface="Times New Roman" panose="02020603050405020304" pitchFamily="18" charset="0"/>
              </a:rPr>
              <a:t> prediction experiment. </a:t>
            </a:r>
            <a:r>
              <a:rPr lang="en-US" sz="1400" i="1" dirty="0">
                <a:solidFill>
                  <a:schemeClr val="accent2">
                    <a:lumMod val="75000"/>
                  </a:schemeClr>
                </a:solidFill>
                <a:latin typeface="Times New Roman" panose="02020603050405020304" pitchFamily="18" charset="0"/>
                <a:cs typeface="Times New Roman" panose="02020603050405020304" pitchFamily="18" charset="0"/>
              </a:rPr>
              <a:t>Bulletin of the American Meteorological Society</a:t>
            </a:r>
            <a:r>
              <a:rPr lang="en-US" sz="1400" dirty="0">
                <a:solidFill>
                  <a:schemeClr val="accent2">
                    <a:lumMod val="75000"/>
                  </a:schemeClr>
                </a:solidFill>
                <a:latin typeface="Times New Roman" panose="02020603050405020304" pitchFamily="18" charset="0"/>
                <a:cs typeface="Times New Roman" panose="02020603050405020304" pitchFamily="18" charset="0"/>
              </a:rPr>
              <a:t>, </a:t>
            </a:r>
            <a:r>
              <a:rPr lang="en-US" sz="1400" i="1" dirty="0">
                <a:solidFill>
                  <a:schemeClr val="accent2">
                    <a:lumMod val="75000"/>
                  </a:schemeClr>
                </a:solidFill>
                <a:latin typeface="Times New Roman" panose="02020603050405020304" pitchFamily="18" charset="0"/>
                <a:cs typeface="Times New Roman" panose="02020603050405020304" pitchFamily="18" charset="0"/>
              </a:rPr>
              <a:t>100</a:t>
            </a:r>
            <a:r>
              <a:rPr lang="en-US" sz="1400" dirty="0">
                <a:solidFill>
                  <a:schemeClr val="accent2">
                    <a:lumMod val="75000"/>
                  </a:schemeClr>
                </a:solidFill>
                <a:latin typeface="Times New Roman" panose="02020603050405020304" pitchFamily="18" charset="0"/>
                <a:cs typeface="Times New Roman" panose="02020603050405020304" pitchFamily="18" charset="0"/>
              </a:rPr>
              <a:t>(10), 2043-2061. https://doi.org/10.1175/BAMS-D-18-0270.1</a:t>
            </a:r>
          </a:p>
          <a:p>
            <a:r>
              <a:rPr lang="en-US" sz="1400" dirty="0">
                <a:solidFill>
                  <a:schemeClr val="tx1"/>
                </a:solidFill>
                <a:latin typeface="Times New Roman" panose="02020603050405020304" pitchFamily="18" charset="0"/>
                <a:cs typeface="Times New Roman" panose="02020603050405020304" pitchFamily="18" charset="0"/>
              </a:rPr>
              <a:t>DOIs are formatted the same as URLs</a:t>
            </a:r>
          </a:p>
          <a:p>
            <a:pPr lvl="1"/>
            <a:r>
              <a:rPr lang="en-US" sz="1400" dirty="0" err="1">
                <a:solidFill>
                  <a:schemeClr val="accent2">
                    <a:lumMod val="75000"/>
                  </a:schemeClr>
                </a:solidFill>
                <a:latin typeface="Times New Roman" panose="02020603050405020304" pitchFamily="18" charset="0"/>
                <a:cs typeface="Times New Roman" panose="02020603050405020304" pitchFamily="18" charset="0"/>
              </a:rPr>
              <a:t>Drollinger</a:t>
            </a:r>
            <a:r>
              <a:rPr lang="en-US" sz="1400" dirty="0">
                <a:solidFill>
                  <a:schemeClr val="accent2">
                    <a:lumMod val="75000"/>
                  </a:schemeClr>
                </a:solidFill>
                <a:latin typeface="Times New Roman" panose="02020603050405020304" pitchFamily="18" charset="0"/>
                <a:cs typeface="Times New Roman" panose="02020603050405020304" pitchFamily="18" charset="0"/>
              </a:rPr>
              <a:t>, T., Comer, L. B., &amp; Warrington, P. T. (2006). Development and validation of the active empathetic listening scale. Psychology &amp; Marketing, 23(2), 161-180. https://doi.org/10.1002/mar.20105</a:t>
            </a:r>
          </a:p>
          <a:p>
            <a:r>
              <a:rPr lang="en-US" sz="1400" dirty="0">
                <a:solidFill>
                  <a:schemeClr val="tx1"/>
                </a:solidFill>
                <a:latin typeface="Times New Roman" panose="02020603050405020304" pitchFamily="18" charset="0"/>
                <a:cs typeface="Times New Roman" panose="02020603050405020304" pitchFamily="18" charset="0"/>
              </a:rPr>
              <a:t>Do not include “Retrieved from” before a URL on Reference List</a:t>
            </a:r>
          </a:p>
          <a:p>
            <a:pPr lvl="1"/>
            <a:r>
              <a:rPr lang="en-US" sz="1400" dirty="0">
                <a:solidFill>
                  <a:schemeClr val="accent2">
                    <a:lumMod val="75000"/>
                  </a:schemeClr>
                </a:solidFill>
                <a:latin typeface="Times New Roman" panose="02020603050405020304" pitchFamily="18" charset="0"/>
                <a:cs typeface="Times New Roman" panose="02020603050405020304" pitchFamily="18" charset="0"/>
              </a:rPr>
              <a:t>Price, D. (2018, March 23). Laziness does not exist. Medium. https://humanparts.medium.com/laziness-does-not-exist-3af27e312d01</a:t>
            </a:r>
          </a:p>
          <a:p>
            <a:r>
              <a:rPr lang="en-US" sz="1400" dirty="0">
                <a:solidFill>
                  <a:schemeClr val="tx1"/>
                </a:solidFill>
                <a:latin typeface="Times New Roman" panose="02020603050405020304" pitchFamily="18" charset="0"/>
                <a:cs typeface="Times New Roman" panose="02020603050405020304" pitchFamily="18" charset="0"/>
              </a:rPr>
              <a:t>No running head on title page.</a:t>
            </a:r>
          </a:p>
          <a:p>
            <a:r>
              <a:rPr lang="en-US" sz="1400" dirty="0">
                <a:solidFill>
                  <a:schemeClr val="tx1"/>
                </a:solidFill>
                <a:latin typeface="Times New Roman" panose="02020603050405020304" pitchFamily="18" charset="0"/>
                <a:cs typeface="Times New Roman" panose="02020603050405020304" pitchFamily="18" charset="0"/>
              </a:rPr>
              <a:t>One space between sentences. </a:t>
            </a:r>
          </a:p>
          <a:p>
            <a:r>
              <a:rPr lang="en-US" sz="1400" b="1" dirty="0">
                <a:solidFill>
                  <a:schemeClr val="tx1"/>
                </a:solidFill>
                <a:latin typeface="Times New Roman" panose="02020603050405020304" pitchFamily="18" charset="0"/>
                <a:cs typeface="Times New Roman" panose="02020603050405020304" pitchFamily="18" charset="0"/>
              </a:rPr>
              <a:t>References </a:t>
            </a:r>
            <a:r>
              <a:rPr lang="en-US" sz="1400" dirty="0">
                <a:solidFill>
                  <a:schemeClr val="tx1"/>
                </a:solidFill>
                <a:latin typeface="Times New Roman" panose="02020603050405020304" pitchFamily="18" charset="0"/>
                <a:cs typeface="Times New Roman" panose="02020603050405020304" pitchFamily="18" charset="0"/>
              </a:rPr>
              <a:t>title heading on reference list is in </a:t>
            </a:r>
            <a:r>
              <a:rPr lang="en-US" sz="1400" b="1" dirty="0">
                <a:solidFill>
                  <a:schemeClr val="tx1"/>
                </a:solidFill>
                <a:latin typeface="Times New Roman" panose="02020603050405020304" pitchFamily="18" charset="0"/>
                <a:cs typeface="Times New Roman" panose="02020603050405020304" pitchFamily="18" charset="0"/>
              </a:rPr>
              <a:t>bold.</a:t>
            </a:r>
          </a:p>
          <a:p>
            <a:r>
              <a:rPr lang="en-US" sz="1300" dirty="0">
                <a:solidFill>
                  <a:schemeClr val="tx1"/>
                </a:solidFill>
                <a:latin typeface="Times New Roman" panose="02020603050405020304" pitchFamily="18" charset="0"/>
                <a:cs typeface="Times New Roman" panose="02020603050405020304" pitchFamily="18" charset="0"/>
              </a:rPr>
              <a:t>(APA, 2020 &amp; Purdue Owl, 2019)</a:t>
            </a: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p>
          <a:p>
            <a:endParaRPr lang="en-US" dirty="0"/>
          </a:p>
        </p:txBody>
      </p:sp>
    </p:spTree>
    <p:extLst>
      <p:ext uri="{BB962C8B-B14F-4D97-AF65-F5344CB8AC3E}">
        <p14:creationId xmlns:p14="http://schemas.microsoft.com/office/powerpoint/2010/main" val="2437907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630F29-613D-41F3-B369-1C12807FED3A}"/>
              </a:ext>
            </a:extLst>
          </p:cNvPr>
          <p:cNvSpPr>
            <a:spLocks noGrp="1"/>
          </p:cNvSpPr>
          <p:nvPr>
            <p:ph type="title"/>
          </p:nvPr>
        </p:nvSpPr>
        <p:spPr>
          <a:xfrm>
            <a:off x="1259893" y="3101093"/>
            <a:ext cx="2454052" cy="3029344"/>
          </a:xfrm>
        </p:spPr>
        <p:txBody>
          <a:bodyPr>
            <a:normAutofit/>
          </a:bodyPr>
          <a:lstStyle/>
          <a:p>
            <a:r>
              <a:rPr lang="en-US" sz="3200" dirty="0">
                <a:solidFill>
                  <a:schemeClr val="bg1"/>
                </a:solidFill>
              </a:rPr>
              <a:t>APA 7</a:t>
            </a:r>
            <a:r>
              <a:rPr lang="en-US" sz="3200" baseline="30000" dirty="0">
                <a:solidFill>
                  <a:schemeClr val="bg1"/>
                </a:solidFill>
              </a:rPr>
              <a:t>th</a:t>
            </a:r>
            <a:r>
              <a:rPr lang="en-US" sz="3200" dirty="0">
                <a:solidFill>
                  <a:schemeClr val="bg1"/>
                </a:solidFill>
              </a:rPr>
              <a:t> Edition </a:t>
            </a:r>
            <a:br>
              <a:rPr lang="en-US" sz="3200" dirty="0">
                <a:solidFill>
                  <a:schemeClr val="bg1"/>
                </a:solidFill>
              </a:rPr>
            </a:br>
            <a:r>
              <a:rPr lang="en-US" sz="3200" dirty="0">
                <a:solidFill>
                  <a:schemeClr val="bg1"/>
                </a:solidFill>
              </a:rPr>
              <a:t>Title Page</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AC5EFF9-E976-4B7D-80D7-CA3F86FAEE6B}"/>
              </a:ext>
            </a:extLst>
          </p:cNvPr>
          <p:cNvSpPr>
            <a:spLocks noGrp="1"/>
          </p:cNvSpPr>
          <p:nvPr>
            <p:ph idx="1"/>
          </p:nvPr>
        </p:nvSpPr>
        <p:spPr>
          <a:xfrm>
            <a:off x="4706578" y="589722"/>
            <a:ext cx="6798033" cy="5321500"/>
          </a:xfrm>
        </p:spPr>
        <p:txBody>
          <a:bodyPr anchor="ctr">
            <a:normAutofit/>
          </a:bodyPr>
          <a:lstStyle/>
          <a:p>
            <a:pPr>
              <a:lnSpc>
                <a:spcPct val="90000"/>
              </a:lnSpc>
            </a:pPr>
            <a:r>
              <a:rPr lang="en-US" sz="2000" dirty="0"/>
              <a:t>If no directions by Instructor, use APA 7</a:t>
            </a:r>
            <a:r>
              <a:rPr lang="en-US" sz="2000" baseline="30000" dirty="0"/>
              <a:t>th</a:t>
            </a:r>
            <a:r>
              <a:rPr lang="en-US" sz="2000" dirty="0"/>
              <a:t> Edition title page:</a:t>
            </a:r>
          </a:p>
          <a:p>
            <a:pPr>
              <a:lnSpc>
                <a:spcPct val="90000"/>
              </a:lnSpc>
            </a:pPr>
            <a:endParaRPr lang="en-US" sz="2000" dirty="0"/>
          </a:p>
          <a:p>
            <a:pPr>
              <a:lnSpc>
                <a:spcPct val="90000"/>
              </a:lnSpc>
            </a:pPr>
            <a:r>
              <a:rPr lang="en-US" dirty="0"/>
              <a:t>Title of the paper</a:t>
            </a:r>
          </a:p>
          <a:p>
            <a:pPr>
              <a:lnSpc>
                <a:spcPct val="90000"/>
              </a:lnSpc>
            </a:pPr>
            <a:r>
              <a:rPr lang="en-US" dirty="0"/>
              <a:t>Name of author of the paper</a:t>
            </a:r>
          </a:p>
          <a:p>
            <a:pPr>
              <a:lnSpc>
                <a:spcPct val="90000"/>
              </a:lnSpc>
            </a:pPr>
            <a:r>
              <a:rPr lang="en-US" dirty="0"/>
              <a:t>Name of school</a:t>
            </a:r>
          </a:p>
          <a:p>
            <a:pPr>
              <a:lnSpc>
                <a:spcPct val="90000"/>
              </a:lnSpc>
            </a:pPr>
            <a:r>
              <a:rPr lang="en-US" dirty="0"/>
              <a:t>Course number and name (e.g., OTA 101)</a:t>
            </a:r>
          </a:p>
          <a:p>
            <a:pPr>
              <a:lnSpc>
                <a:spcPct val="90000"/>
              </a:lnSpc>
            </a:pPr>
            <a:r>
              <a:rPr lang="en-US" dirty="0"/>
              <a:t>Course instructor’s name and title</a:t>
            </a:r>
          </a:p>
          <a:p>
            <a:pPr>
              <a:lnSpc>
                <a:spcPct val="90000"/>
              </a:lnSpc>
            </a:pPr>
            <a:r>
              <a:rPr lang="en-US" dirty="0"/>
              <a:t>Assignment’s due date</a:t>
            </a:r>
          </a:p>
          <a:p>
            <a:pPr>
              <a:lnSpc>
                <a:spcPct val="90000"/>
              </a:lnSpc>
            </a:pPr>
            <a:r>
              <a:rPr lang="en-US" dirty="0"/>
              <a:t>A page number (which also appears on the following pages)</a:t>
            </a:r>
          </a:p>
        </p:txBody>
      </p:sp>
      <p:sp>
        <p:nvSpPr>
          <p:cNvPr id="4" name="TextBox 3">
            <a:extLst>
              <a:ext uri="{FF2B5EF4-FFF2-40B4-BE49-F238E27FC236}">
                <a16:creationId xmlns:a16="http://schemas.microsoft.com/office/drawing/2014/main" id="{1A2B58D7-D487-4BAC-9E8D-9966C2124B8E}"/>
              </a:ext>
            </a:extLst>
          </p:cNvPr>
          <p:cNvSpPr txBox="1"/>
          <p:nvPr/>
        </p:nvSpPr>
        <p:spPr>
          <a:xfrm>
            <a:off x="9194334" y="6223945"/>
            <a:ext cx="2536272" cy="276999"/>
          </a:xfrm>
          <a:prstGeom prst="rect">
            <a:avLst/>
          </a:prstGeom>
          <a:noFill/>
        </p:spPr>
        <p:txBody>
          <a:bodyPr wrap="none" rtlCol="0">
            <a:spAutoFit/>
          </a:bodyPr>
          <a:lstStyle/>
          <a:p>
            <a:r>
              <a:rPr lang="en-US" sz="1200" dirty="0"/>
              <a:t>(APA, 2020 &amp; Purdue Owl, 2019)</a:t>
            </a:r>
          </a:p>
        </p:txBody>
      </p:sp>
    </p:spTree>
    <p:extLst>
      <p:ext uri="{BB962C8B-B14F-4D97-AF65-F5344CB8AC3E}">
        <p14:creationId xmlns:p14="http://schemas.microsoft.com/office/powerpoint/2010/main" val="176364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9ED15-31CF-4E57-9138-8B7FC8B84D8B}"/>
              </a:ext>
            </a:extLst>
          </p:cNvPr>
          <p:cNvSpPr>
            <a:spLocks noGrp="1"/>
          </p:cNvSpPr>
          <p:nvPr>
            <p:ph type="title"/>
          </p:nvPr>
        </p:nvSpPr>
        <p:spPr>
          <a:xfrm>
            <a:off x="2592925" y="251928"/>
            <a:ext cx="8911687" cy="914400"/>
          </a:xfrm>
        </p:spPr>
        <p:txBody>
          <a:bodyPr>
            <a:normAutofit/>
          </a:bodyPr>
          <a:lstStyle/>
          <a:p>
            <a:pPr algn="ctr"/>
            <a:r>
              <a:rPr lang="en-US" dirty="0"/>
              <a:t>APA 7</a:t>
            </a:r>
            <a:r>
              <a:rPr lang="en-US" baseline="30000" dirty="0"/>
              <a:t>th</a:t>
            </a:r>
            <a:r>
              <a:rPr lang="en-US" dirty="0"/>
              <a:t> Edition Title Page Example</a:t>
            </a:r>
          </a:p>
        </p:txBody>
      </p:sp>
      <p:pic>
        <p:nvPicPr>
          <p:cNvPr id="5" name="Content Placeholder 4" descr="A screenshot of a cell phone&#10;&#10;Description automatically generated">
            <a:extLst>
              <a:ext uri="{FF2B5EF4-FFF2-40B4-BE49-F238E27FC236}">
                <a16:creationId xmlns:a16="http://schemas.microsoft.com/office/drawing/2014/main" id="{E448E2DE-6F66-4D9C-9CDC-E9BA22CF022C}"/>
              </a:ext>
            </a:extLst>
          </p:cNvPr>
          <p:cNvPicPr>
            <a:picLocks noGrp="1" noChangeAspect="1"/>
          </p:cNvPicPr>
          <p:nvPr>
            <p:ph idx="1"/>
          </p:nvPr>
        </p:nvPicPr>
        <p:blipFill rotWithShape="1">
          <a:blip r:embed="rId2"/>
          <a:srcRect b="5210"/>
          <a:stretch/>
        </p:blipFill>
        <p:spPr>
          <a:xfrm>
            <a:off x="4578065" y="1072896"/>
            <a:ext cx="4872748" cy="5693664"/>
          </a:xfrm>
        </p:spPr>
      </p:pic>
      <p:sp>
        <p:nvSpPr>
          <p:cNvPr id="3" name="TextBox 2">
            <a:extLst>
              <a:ext uri="{FF2B5EF4-FFF2-40B4-BE49-F238E27FC236}">
                <a16:creationId xmlns:a16="http://schemas.microsoft.com/office/drawing/2014/main" id="{6AC1ADC5-2C0C-45AA-B17B-9DDD049312B2}"/>
              </a:ext>
            </a:extLst>
          </p:cNvPr>
          <p:cNvSpPr txBox="1"/>
          <p:nvPr/>
        </p:nvSpPr>
        <p:spPr>
          <a:xfrm>
            <a:off x="9630338" y="6329019"/>
            <a:ext cx="1587294" cy="276999"/>
          </a:xfrm>
          <a:prstGeom prst="rect">
            <a:avLst/>
          </a:prstGeom>
          <a:noFill/>
        </p:spPr>
        <p:txBody>
          <a:bodyPr wrap="none" rtlCol="0">
            <a:spAutoFit/>
          </a:bodyPr>
          <a:lstStyle/>
          <a:p>
            <a:r>
              <a:rPr lang="en-US" sz="1200" dirty="0"/>
              <a:t>(Purdue Owl, 2019)</a:t>
            </a:r>
          </a:p>
        </p:txBody>
      </p:sp>
    </p:spTree>
    <p:extLst>
      <p:ext uri="{BB962C8B-B14F-4D97-AF65-F5344CB8AC3E}">
        <p14:creationId xmlns:p14="http://schemas.microsoft.com/office/powerpoint/2010/main" val="3429315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65C81-109A-40A0-9989-D00AD4DA0A2E}"/>
              </a:ext>
            </a:extLst>
          </p:cNvPr>
          <p:cNvSpPr>
            <a:spLocks noGrp="1"/>
          </p:cNvSpPr>
          <p:nvPr>
            <p:ph type="title"/>
          </p:nvPr>
        </p:nvSpPr>
        <p:spPr/>
        <p:txBody>
          <a:bodyPr/>
          <a:lstStyle/>
          <a:p>
            <a:r>
              <a:rPr lang="en-US" dirty="0"/>
              <a:t>APA 7</a:t>
            </a:r>
            <a:r>
              <a:rPr lang="en-US" baseline="30000" dirty="0"/>
              <a:t>th</a:t>
            </a:r>
            <a:r>
              <a:rPr lang="en-US" dirty="0"/>
              <a:t> Edition In-Text Citations</a:t>
            </a:r>
          </a:p>
        </p:txBody>
      </p:sp>
      <p:sp>
        <p:nvSpPr>
          <p:cNvPr id="3" name="Content Placeholder 2">
            <a:extLst>
              <a:ext uri="{FF2B5EF4-FFF2-40B4-BE49-F238E27FC236}">
                <a16:creationId xmlns:a16="http://schemas.microsoft.com/office/drawing/2014/main" id="{EFE53C3D-06D5-4E3C-8432-87C46F4259A4}"/>
              </a:ext>
            </a:extLst>
          </p:cNvPr>
          <p:cNvSpPr>
            <a:spLocks noGrp="1"/>
          </p:cNvSpPr>
          <p:nvPr>
            <p:ph idx="1"/>
          </p:nvPr>
        </p:nvSpPr>
        <p:spPr/>
        <p:txBody>
          <a:bodyPr>
            <a:normAutofit fontScale="92500" lnSpcReduction="10000"/>
          </a:bodyPr>
          <a:lstStyle/>
          <a:p>
            <a:r>
              <a:rPr lang="en-US" dirty="0"/>
              <a:t>Cite all sources with three authors or more by using the name of the first author followed by “et al.” (Smith et al., 2020).</a:t>
            </a:r>
          </a:p>
          <a:p>
            <a:r>
              <a:rPr lang="en-US" dirty="0"/>
              <a:t>“Use quotations around exact quotes followed by (author, year, page number) in parenthesis” (Smith, 2016, p. 303). </a:t>
            </a:r>
          </a:p>
          <a:p>
            <a:r>
              <a:rPr lang="en-US" dirty="0"/>
              <a:t>When paraphrasing, include author, year, and if available, page or paragraph number in parenthesis (Smith, 2016) or (Smith, 2016, p. 33-45).</a:t>
            </a:r>
          </a:p>
          <a:p>
            <a:r>
              <a:rPr lang="en-US" dirty="0"/>
              <a:t>For no page numbers, use paragraph number and section heading (Smith, 2016, Treatment section, para. 3). </a:t>
            </a:r>
          </a:p>
          <a:p>
            <a:r>
              <a:rPr lang="en-US" dirty="0"/>
              <a:t>For unknown author, use quotes around first word in title of article followed by date in parenthesis (“Changes,” 2016).</a:t>
            </a:r>
          </a:p>
          <a:p>
            <a:endParaRPr lang="en-US" dirty="0"/>
          </a:p>
          <a:p>
            <a:r>
              <a:rPr lang="en-US" sz="1300" dirty="0"/>
              <a:t>(APA, 2020)</a:t>
            </a:r>
          </a:p>
          <a:p>
            <a:endParaRPr lang="en-US" dirty="0"/>
          </a:p>
        </p:txBody>
      </p:sp>
    </p:spTree>
    <p:extLst>
      <p:ext uri="{BB962C8B-B14F-4D97-AF65-F5344CB8AC3E}">
        <p14:creationId xmlns:p14="http://schemas.microsoft.com/office/powerpoint/2010/main" val="218916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C083D75-9744-4FC1-B450-471E4FBB9255}"/>
              </a:ext>
            </a:extLst>
          </p:cNvPr>
          <p:cNvSpPr>
            <a:spLocks noGrp="1"/>
          </p:cNvSpPr>
          <p:nvPr>
            <p:ph type="title"/>
          </p:nvPr>
        </p:nvSpPr>
        <p:spPr>
          <a:xfrm>
            <a:off x="1843391" y="624110"/>
            <a:ext cx="9383408" cy="1280890"/>
          </a:xfrm>
        </p:spPr>
        <p:txBody>
          <a:bodyPr>
            <a:normAutofit/>
          </a:bodyPr>
          <a:lstStyle/>
          <a:p>
            <a:pPr algn="ctr"/>
            <a:r>
              <a:rPr lang="en-US" dirty="0">
                <a:solidFill>
                  <a:schemeClr val="bg1"/>
                </a:solidFill>
              </a:rPr>
              <a:t>APA Reference List</a:t>
            </a:r>
          </a:p>
        </p:txBody>
      </p:sp>
      <p:sp>
        <p:nvSpPr>
          <p:cNvPr id="12"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sp>
        <p:nvSpPr>
          <p:cNvPr id="3" name="Content Placeholder 2">
            <a:extLst>
              <a:ext uri="{FF2B5EF4-FFF2-40B4-BE49-F238E27FC236}">
                <a16:creationId xmlns:a16="http://schemas.microsoft.com/office/drawing/2014/main" id="{F7E7CC24-5104-47F2-977A-0F482C5A1200}"/>
              </a:ext>
            </a:extLst>
          </p:cNvPr>
          <p:cNvSpPr>
            <a:spLocks noGrp="1"/>
          </p:cNvSpPr>
          <p:nvPr>
            <p:ph idx="1"/>
          </p:nvPr>
        </p:nvSpPr>
        <p:spPr>
          <a:xfrm>
            <a:off x="1843392" y="2623930"/>
            <a:ext cx="9383408" cy="3951968"/>
          </a:xfrm>
        </p:spPr>
        <p:txBody>
          <a:bodyPr>
            <a:normAutofit lnSpcReduction="10000"/>
          </a:bodyPr>
          <a:lstStyle/>
          <a:p>
            <a:r>
              <a:rPr lang="en-US" dirty="0"/>
              <a:t>“</a:t>
            </a:r>
            <a:r>
              <a:rPr lang="en-US" b="1" dirty="0"/>
              <a:t>References</a:t>
            </a:r>
            <a:r>
              <a:rPr lang="en-US" dirty="0"/>
              <a:t>” title is now in bold.</a:t>
            </a:r>
          </a:p>
          <a:p>
            <a:r>
              <a:rPr lang="en-US" dirty="0">
                <a:latin typeface="Times New Roman" panose="02020603050405020304" pitchFamily="18" charset="0"/>
                <a:cs typeface="Times New Roman" panose="02020603050405020304" pitchFamily="18" charset="0"/>
              </a:rPr>
              <a:t>Sources are in alphabetical order in the </a:t>
            </a:r>
            <a:r>
              <a:rPr lang="en-US" b="1" dirty="0">
                <a:latin typeface="Times New Roman" panose="02020603050405020304" pitchFamily="18" charset="0"/>
                <a:cs typeface="Times New Roman" panose="02020603050405020304" pitchFamily="18" charset="0"/>
              </a:rPr>
              <a:t>Reference</a:t>
            </a:r>
            <a:r>
              <a:rPr lang="en-US" dirty="0">
                <a:latin typeface="Times New Roman" panose="02020603050405020304" pitchFamily="18" charset="0"/>
                <a:cs typeface="Times New Roman" panose="02020603050405020304" pitchFamily="18" charset="0"/>
              </a:rPr>
              <a:t> list</a:t>
            </a:r>
          </a:p>
          <a:p>
            <a:r>
              <a:rPr lang="en-US" dirty="0">
                <a:latin typeface="Times New Roman" panose="02020603050405020304" pitchFamily="18" charset="0"/>
                <a:cs typeface="Times New Roman" panose="02020603050405020304" pitchFamily="18" charset="0"/>
              </a:rPr>
              <a:t>Spell out author’s last name &amp; use initials for first name (Smith, D.T.)</a:t>
            </a:r>
          </a:p>
          <a:p>
            <a:r>
              <a:rPr lang="en-US" dirty="0">
                <a:latin typeface="Times New Roman" panose="02020603050405020304" pitchFamily="18" charset="0"/>
                <a:cs typeface="Times New Roman" panose="02020603050405020304" pitchFamily="18" charset="0"/>
              </a:rPr>
              <a:t>Article title is in lower case: Satisfaction levels with physical therapy in hospitalized patients.</a:t>
            </a:r>
          </a:p>
          <a:p>
            <a:r>
              <a:rPr lang="en-US" dirty="0">
                <a:latin typeface="Times New Roman" panose="02020603050405020304" pitchFamily="18" charset="0"/>
                <a:cs typeface="Times New Roman" panose="02020603050405020304" pitchFamily="18" charset="0"/>
              </a:rPr>
              <a:t>Italicize journal title and volume number—</a:t>
            </a:r>
            <a:r>
              <a:rPr lang="en-US" i="1" dirty="0">
                <a:latin typeface="Times New Roman" panose="02020603050405020304" pitchFamily="18" charset="0"/>
                <a:cs typeface="Times New Roman" panose="02020603050405020304" pitchFamily="18" charset="0"/>
              </a:rPr>
              <a:t>Journal of Occupational Therapy, 45</a:t>
            </a:r>
            <a:r>
              <a:rPr lang="en-US" dirty="0">
                <a:latin typeface="Times New Roman" panose="02020603050405020304" pitchFamily="18" charset="0"/>
                <a:cs typeface="Times New Roman" panose="02020603050405020304" pitchFamily="18" charset="0"/>
              </a:rPr>
              <a:t>(3), 20-32.</a:t>
            </a:r>
          </a:p>
          <a:p>
            <a:r>
              <a:rPr lang="en-US" dirty="0">
                <a:latin typeface="Times New Roman" panose="02020603050405020304" pitchFamily="18" charset="0"/>
                <a:cs typeface="Times New Roman" panose="02020603050405020304" pitchFamily="18" charset="0"/>
              </a:rPr>
              <a:t>Do not italicize the issue number—</a:t>
            </a:r>
            <a:r>
              <a:rPr lang="en-US" i="1" dirty="0">
                <a:latin typeface="Times New Roman" panose="02020603050405020304" pitchFamily="18" charset="0"/>
                <a:cs typeface="Times New Roman" panose="02020603050405020304" pitchFamily="18" charset="0"/>
              </a:rPr>
              <a:t>45</a:t>
            </a:r>
            <a:r>
              <a:rPr lang="en-US" dirty="0">
                <a:latin typeface="Times New Roman" panose="02020603050405020304" pitchFamily="18" charset="0"/>
                <a:cs typeface="Times New Roman" panose="02020603050405020304" pitchFamily="18" charset="0"/>
              </a:rPr>
              <a:t>(3)</a:t>
            </a:r>
          </a:p>
          <a:p>
            <a:r>
              <a:rPr lang="en-US" dirty="0">
                <a:latin typeface="Times New Roman" panose="02020603050405020304" pitchFamily="18" charset="0"/>
                <a:cs typeface="Times New Roman" panose="02020603050405020304" pitchFamily="18" charset="0"/>
              </a:rPr>
              <a:t>Give the journal’s homepage URL, when there is no DOI—</a:t>
            </a:r>
          </a:p>
          <a:p>
            <a:pPr marL="0" indent="0">
              <a:buNone/>
            </a:pPr>
            <a:r>
              <a:rPr lang="en-US" dirty="0">
                <a:latin typeface="Times New Roman" panose="02020603050405020304" pitchFamily="18" charset="0"/>
                <a:cs typeface="Times New Roman" panose="02020603050405020304" pitchFamily="18" charset="0"/>
              </a:rPr>
              <a:t>   https://ajot.aota.org/index.aspx</a:t>
            </a:r>
          </a:p>
          <a:p>
            <a:r>
              <a:rPr lang="en-US" dirty="0">
                <a:latin typeface="Times New Roman" panose="02020603050405020304" pitchFamily="18" charset="0"/>
                <a:cs typeface="Times New Roman" panose="02020603050405020304" pitchFamily="18" charset="0"/>
              </a:rPr>
              <a:t>Include a direct URL for website sources—</a:t>
            </a:r>
          </a:p>
          <a:p>
            <a:pPr marL="0" indent="0">
              <a:buNone/>
            </a:pPr>
            <a:r>
              <a:rPr lang="en-US" dirty="0">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https://www.ncbi.nlm.nih.gov/pubmed/22243475</a:t>
            </a:r>
            <a:r>
              <a:rPr lang="en-US"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(APA, 2020 &amp; Purdue Owl, 2019)</a:t>
            </a:r>
          </a:p>
          <a:p>
            <a:pPr marL="0" indent="0">
              <a:buNone/>
            </a:pPr>
            <a:endParaRPr lang="en-US"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spTree>
    <p:extLst>
      <p:ext uri="{BB962C8B-B14F-4D97-AF65-F5344CB8AC3E}">
        <p14:creationId xmlns:p14="http://schemas.microsoft.com/office/powerpoint/2010/main" val="301733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30160-EE71-40DC-BAA0-E291196103C9}"/>
              </a:ext>
            </a:extLst>
          </p:cNvPr>
          <p:cNvSpPr>
            <a:spLocks noGrp="1"/>
          </p:cNvSpPr>
          <p:nvPr>
            <p:ph type="title"/>
          </p:nvPr>
        </p:nvSpPr>
        <p:spPr>
          <a:xfrm>
            <a:off x="2592925" y="272374"/>
            <a:ext cx="8911687" cy="856035"/>
          </a:xfrm>
        </p:spPr>
        <p:txBody>
          <a:bodyPr>
            <a:normAutofit fontScale="90000"/>
          </a:bodyPr>
          <a:lstStyle/>
          <a:p>
            <a:pPr algn="ctr"/>
            <a:r>
              <a:rPr lang="en-US" dirty="0"/>
              <a:t>Purdue Owl’s APA 7</a:t>
            </a:r>
            <a:r>
              <a:rPr lang="en-US" baseline="30000" dirty="0"/>
              <a:t>th</a:t>
            </a:r>
            <a:r>
              <a:rPr lang="en-US" dirty="0"/>
              <a:t> Edition Reference List</a:t>
            </a:r>
          </a:p>
        </p:txBody>
      </p:sp>
      <p:pic>
        <p:nvPicPr>
          <p:cNvPr id="4" name="Content Placeholder 3">
            <a:extLst>
              <a:ext uri="{FF2B5EF4-FFF2-40B4-BE49-F238E27FC236}">
                <a16:creationId xmlns:a16="http://schemas.microsoft.com/office/drawing/2014/main" id="{139B4155-AF44-4C97-8629-AF286A48F108}"/>
              </a:ext>
            </a:extLst>
          </p:cNvPr>
          <p:cNvPicPr>
            <a:picLocks noGrp="1" noChangeAspect="1"/>
          </p:cNvPicPr>
          <p:nvPr>
            <p:ph idx="1"/>
          </p:nvPr>
        </p:nvPicPr>
        <p:blipFill>
          <a:blip r:embed="rId2"/>
          <a:stretch>
            <a:fillRect/>
          </a:stretch>
        </p:blipFill>
        <p:spPr>
          <a:xfrm>
            <a:off x="4453682" y="1322388"/>
            <a:ext cx="5186462" cy="5535612"/>
          </a:xfrm>
          <a:prstGeom prst="rect">
            <a:avLst/>
          </a:prstGeom>
        </p:spPr>
      </p:pic>
      <p:sp>
        <p:nvSpPr>
          <p:cNvPr id="3" name="TextBox 2">
            <a:extLst>
              <a:ext uri="{FF2B5EF4-FFF2-40B4-BE49-F238E27FC236}">
                <a16:creationId xmlns:a16="http://schemas.microsoft.com/office/drawing/2014/main" id="{3F8B915F-5BDF-49A2-B15F-CCADABED5B8D}"/>
              </a:ext>
            </a:extLst>
          </p:cNvPr>
          <p:cNvSpPr txBox="1"/>
          <p:nvPr/>
        </p:nvSpPr>
        <p:spPr>
          <a:xfrm>
            <a:off x="9655728" y="6384022"/>
            <a:ext cx="1587294" cy="276999"/>
          </a:xfrm>
          <a:prstGeom prst="rect">
            <a:avLst/>
          </a:prstGeom>
          <a:noFill/>
        </p:spPr>
        <p:txBody>
          <a:bodyPr wrap="none" rtlCol="0">
            <a:spAutoFit/>
          </a:bodyPr>
          <a:lstStyle/>
          <a:p>
            <a:r>
              <a:rPr lang="en-US" sz="1200" dirty="0"/>
              <a:t>(Purdue Owl, 2019)</a:t>
            </a:r>
          </a:p>
        </p:txBody>
      </p:sp>
    </p:spTree>
    <p:extLst>
      <p:ext uri="{BB962C8B-B14F-4D97-AF65-F5344CB8AC3E}">
        <p14:creationId xmlns:p14="http://schemas.microsoft.com/office/powerpoint/2010/main" val="31827659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1567</Words>
  <Application>Microsoft Office PowerPoint</Application>
  <PresentationFormat>Widescreen</PresentationFormat>
  <Paragraphs>86</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Euphemia</vt:lpstr>
      <vt:lpstr>Times New Roman</vt:lpstr>
      <vt:lpstr>Wingdings 3</vt:lpstr>
      <vt:lpstr>Wisp</vt:lpstr>
      <vt:lpstr>APA 7th Edition</vt:lpstr>
      <vt:lpstr>Please refer to the APA Publication Manual 7th Edition or the APA Blog</vt:lpstr>
      <vt:lpstr>APA 7th Edition Formatting</vt:lpstr>
      <vt:lpstr>APA 7th Edition Changes</vt:lpstr>
      <vt:lpstr>APA 7th Edition  Title Page</vt:lpstr>
      <vt:lpstr>APA 7th Edition Title Page Example</vt:lpstr>
      <vt:lpstr>APA 7th Edition In-Text Citations</vt:lpstr>
      <vt:lpstr>APA Reference List</vt:lpstr>
      <vt:lpstr>Purdue Owl’s APA 7th Edition Reference List</vt:lpstr>
      <vt:lpstr>Which citation has the correct APA format?   A, B, or C?</vt:lpstr>
      <vt:lpstr>APA 7th Edition Help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7th Edition</dc:title>
  <dc:creator>Mills, Diana</dc:creator>
  <cp:lastModifiedBy>Dan Marker</cp:lastModifiedBy>
  <cp:revision>19</cp:revision>
  <dcterms:created xsi:type="dcterms:W3CDTF">2020-07-21T18:58:24Z</dcterms:created>
  <dcterms:modified xsi:type="dcterms:W3CDTF">2023-10-05T15:19:53Z</dcterms:modified>
</cp:coreProperties>
</file>